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5" r:id="rId5"/>
    <p:sldId id="266" r:id="rId6"/>
    <p:sldId id="264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A3230EF-21B2-4D88-AD77-8F38610B93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3980" y="541800"/>
            <a:ext cx="1058400" cy="10584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0C70F04-B024-4C66-AA61-E096AE2DA397}"/>
              </a:ext>
            </a:extLst>
          </p:cNvPr>
          <p:cNvSpPr txBox="1"/>
          <p:nvPr userDrawn="1"/>
        </p:nvSpPr>
        <p:spPr>
          <a:xfrm>
            <a:off x="7472808" y="701085"/>
            <a:ext cx="2858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ÁLLAMTUDOMÁNYI ÉS NEMZETKÖZI TANULMÁNYOK KAR</a:t>
            </a:r>
            <a:endParaRPr lang="hu-H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F66F-4AAC-2DAE-D62C-FF2FC71B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09DFA4-05CD-68AC-0CC0-F4DEBE0B1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Közigazgatásjogi TDK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8C92ED-72D7-6637-B291-847A0616A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Lőrincz Lajos Közigazgatásjogi tanszék</a:t>
            </a:r>
          </a:p>
        </p:txBody>
      </p:sp>
    </p:spTree>
    <p:extLst>
      <p:ext uri="{BB962C8B-B14F-4D97-AF65-F5344CB8AC3E}">
        <p14:creationId xmlns:p14="http://schemas.microsoft.com/office/powerpoint/2010/main" val="9436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ehér, papír, fekete-fehér, monokró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62D8F07-CBBB-428D-4E3B-1B6C5E4F8F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C8FA0EF-7BB4-8CEC-F417-7636C06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08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Miért éri meg TDK-ban tagnak lenni?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FCB50E57-E04A-4BE7-9C71-1E641773A2DE}"/>
              </a:ext>
            </a:extLst>
          </p:cNvPr>
          <p:cNvGrpSpPr/>
          <p:nvPr/>
        </p:nvGrpSpPr>
        <p:grpSpPr>
          <a:xfrm>
            <a:off x="6162869" y="1161154"/>
            <a:ext cx="4814596" cy="3895843"/>
            <a:chOff x="6162869" y="1161154"/>
            <a:chExt cx="4814596" cy="3895843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331E9362-C1C2-04AA-31BE-9A3659AA3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849"/>
            <a:stretch>
              <a:fillRect/>
            </a:stretch>
          </p:blipFill>
          <p:spPr>
            <a:xfrm>
              <a:off x="6162869" y="1161154"/>
              <a:ext cx="4814596" cy="33997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20149BB0-C8BE-A483-C5CF-938658BD5F29}"/>
                </a:ext>
              </a:extLst>
            </p:cNvPr>
            <p:cNvSpPr txBox="1"/>
            <p:nvPr/>
          </p:nvSpPr>
          <p:spPr>
            <a:xfrm>
              <a:off x="7200832" y="4687665"/>
              <a:ext cx="3110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Intézménylátogatások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7EF6BEFC-C991-6EAB-8547-9913905DBA45}"/>
              </a:ext>
            </a:extLst>
          </p:cNvPr>
          <p:cNvGrpSpPr/>
          <p:nvPr/>
        </p:nvGrpSpPr>
        <p:grpSpPr>
          <a:xfrm>
            <a:off x="3059286" y="5103674"/>
            <a:ext cx="5580887" cy="1754326"/>
            <a:chOff x="3059286" y="5075463"/>
            <a:chExt cx="5580887" cy="1754326"/>
          </a:xfrm>
        </p:grpSpPr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E4D08B64-D52A-D200-8BFB-2BB00B2EE460}"/>
                </a:ext>
              </a:extLst>
            </p:cNvPr>
            <p:cNvSpPr txBox="1"/>
            <p:nvPr/>
          </p:nvSpPr>
          <p:spPr>
            <a:xfrm>
              <a:off x="3059286" y="5075463"/>
              <a:ext cx="558088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hu-HU" dirty="0"/>
            </a:p>
            <a:p>
              <a:pPr algn="ctr"/>
              <a:r>
                <a:rPr lang="hu-HU" b="1" dirty="0"/>
                <a:t>Jelentős többletpontok:</a:t>
              </a:r>
            </a:p>
            <a:p>
              <a:pPr algn="ctr"/>
              <a:r>
                <a:rPr lang="hu-HU" dirty="0"/>
                <a:t>Nemzeti Felsőoktatási Ösztöndíjnál</a:t>
              </a:r>
            </a:p>
            <a:p>
              <a:pPr algn="ctr"/>
              <a:r>
                <a:rPr lang="hu-HU" dirty="0"/>
                <a:t>Kiemelt tanulmányi ösztöndíjnál</a:t>
              </a:r>
            </a:p>
            <a:p>
              <a:pPr algn="ctr"/>
              <a:r>
                <a:rPr lang="hu-HU" dirty="0"/>
                <a:t>Kollégiumi jelentkezésnél</a:t>
              </a:r>
            </a:p>
            <a:p>
              <a:endParaRPr lang="hu-HU" dirty="0"/>
            </a:p>
          </p:txBody>
        </p:sp>
        <p:sp>
          <p:nvSpPr>
            <p:cNvPr id="15" name="Folyamatábra: Feldolgozás 14">
              <a:extLst>
                <a:ext uri="{FF2B5EF4-FFF2-40B4-BE49-F238E27FC236}">
                  <a16:creationId xmlns:a16="http://schemas.microsoft.com/office/drawing/2014/main" id="{C1EBA337-7A76-3DDB-64B6-19E0CF1C7136}"/>
                </a:ext>
              </a:extLst>
            </p:cNvPr>
            <p:cNvSpPr/>
            <p:nvPr/>
          </p:nvSpPr>
          <p:spPr>
            <a:xfrm>
              <a:off x="3676261" y="5169159"/>
              <a:ext cx="4385388" cy="1548882"/>
            </a:xfrm>
            <a:prstGeom prst="flowChartProcess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722D8B80-351C-9005-DEC1-02AB53BE49D6}"/>
              </a:ext>
            </a:extLst>
          </p:cNvPr>
          <p:cNvGrpSpPr/>
          <p:nvPr/>
        </p:nvGrpSpPr>
        <p:grpSpPr>
          <a:xfrm>
            <a:off x="959069" y="1161154"/>
            <a:ext cx="4413380" cy="4071861"/>
            <a:chOff x="959069" y="1161154"/>
            <a:chExt cx="4413380" cy="4071861"/>
          </a:xfrm>
        </p:grpSpPr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DA46AF2F-5C94-F21E-C835-BB80821B25A2}"/>
                </a:ext>
              </a:extLst>
            </p:cNvPr>
            <p:cNvSpPr txBox="1"/>
            <p:nvPr/>
          </p:nvSpPr>
          <p:spPr>
            <a:xfrm>
              <a:off x="959069" y="4309685"/>
              <a:ext cx="44133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Segítség kutatómunkában és TDK dolgozat írásban</a:t>
              </a:r>
            </a:p>
            <a:p>
              <a:endParaRPr lang="hu-HU" dirty="0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9AC2932-925B-5C59-1074-F172BEA36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36" y="1161154"/>
              <a:ext cx="4182097" cy="31365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0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A képen fehér, papír, fekete-fehér, monokróm látható">
            <a:extLst>
              <a:ext uri="{FF2B5EF4-FFF2-40B4-BE49-F238E27FC236}">
                <a16:creationId xmlns:a16="http://schemas.microsoft.com/office/drawing/2014/main" id="{D5DDF4B1-8E01-882A-22B3-905A0DF96E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454EDEB-19DC-A702-4297-2687EA7D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Mikor válaszd a </a:t>
            </a:r>
            <a:r>
              <a:rPr lang="hu-HU" dirty="0" err="1"/>
              <a:t>közigjog</a:t>
            </a:r>
            <a:r>
              <a:rPr lang="hu-HU" dirty="0"/>
              <a:t> TDK-t?</a:t>
            </a:r>
          </a:p>
        </p:txBody>
      </p:sp>
      <p:sp>
        <p:nvSpPr>
          <p:cNvPr id="7" name="Folyamatábra: Dokumentum 6">
            <a:extLst>
              <a:ext uri="{FF2B5EF4-FFF2-40B4-BE49-F238E27FC236}">
                <a16:creationId xmlns:a16="http://schemas.microsoft.com/office/drawing/2014/main" id="{6011B90D-FEB6-8F4C-6A65-D9A7405EDF0E}"/>
              </a:ext>
            </a:extLst>
          </p:cNvPr>
          <p:cNvSpPr/>
          <p:nvPr/>
        </p:nvSpPr>
        <p:spPr>
          <a:xfrm rot="16200000">
            <a:off x="9030918" y="1177652"/>
            <a:ext cx="2116821" cy="3385492"/>
          </a:xfrm>
          <a:prstGeom prst="flowChartDocumen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656DA769-2312-1BAE-721E-0676D7F65965}"/>
              </a:ext>
            </a:extLst>
          </p:cNvPr>
          <p:cNvGrpSpPr/>
          <p:nvPr/>
        </p:nvGrpSpPr>
        <p:grpSpPr>
          <a:xfrm>
            <a:off x="1099457" y="1811988"/>
            <a:ext cx="3380856" cy="2335468"/>
            <a:chOff x="514707" y="2149119"/>
            <a:chExt cx="3380856" cy="2335468"/>
          </a:xfrm>
        </p:grpSpPr>
        <p:sp>
          <p:nvSpPr>
            <p:cNvPr id="5" name="Folyamatábra: Dokumentum 4">
              <a:extLst>
                <a:ext uri="{FF2B5EF4-FFF2-40B4-BE49-F238E27FC236}">
                  <a16:creationId xmlns:a16="http://schemas.microsoft.com/office/drawing/2014/main" id="{726F3A91-A346-2E7B-3BC1-9478149FB099}"/>
                </a:ext>
              </a:extLst>
            </p:cNvPr>
            <p:cNvSpPr/>
            <p:nvPr/>
          </p:nvSpPr>
          <p:spPr>
            <a:xfrm rot="16200000">
              <a:off x="1037401" y="1626425"/>
              <a:ext cx="2335468" cy="3380856"/>
            </a:xfrm>
            <a:prstGeom prst="flowChartDocumen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3E628634-A67C-E332-C7A4-32F208DD8D63}"/>
                </a:ext>
              </a:extLst>
            </p:cNvPr>
            <p:cNvSpPr txBox="1"/>
            <p:nvPr/>
          </p:nvSpPr>
          <p:spPr>
            <a:xfrm>
              <a:off x="577357" y="2582867"/>
              <a:ext cx="260171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  <a:ea typeface="ADLaM Display" panose="020F0502020204030204" pitchFamily="2" charset="0"/>
                  <a:cs typeface="ADLaM Display" panose="020F0502020204030204" pitchFamily="2" charset="0"/>
                </a:rPr>
                <a:t>Ha érdeklődsz a magyar közigazgatás iránt</a:t>
              </a:r>
            </a:p>
            <a:p>
              <a:endParaRPr lang="hu-HU" dirty="0"/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28A17B98-82AA-0478-8B23-8D2A41220EB0}"/>
              </a:ext>
            </a:extLst>
          </p:cNvPr>
          <p:cNvGrpSpPr/>
          <p:nvPr/>
        </p:nvGrpSpPr>
        <p:grpSpPr>
          <a:xfrm>
            <a:off x="4135842" y="1690689"/>
            <a:ext cx="3850813" cy="2235908"/>
            <a:chOff x="3472510" y="1825625"/>
            <a:chExt cx="3380857" cy="2733870"/>
          </a:xfrm>
        </p:grpSpPr>
        <p:sp>
          <p:nvSpPr>
            <p:cNvPr id="6" name="Folyamatábra: Dokumentum 5">
              <a:extLst>
                <a:ext uri="{FF2B5EF4-FFF2-40B4-BE49-F238E27FC236}">
                  <a16:creationId xmlns:a16="http://schemas.microsoft.com/office/drawing/2014/main" id="{9533572C-41D1-0141-C74A-EAC40EC29157}"/>
                </a:ext>
              </a:extLst>
            </p:cNvPr>
            <p:cNvSpPr/>
            <p:nvPr/>
          </p:nvSpPr>
          <p:spPr>
            <a:xfrm rot="5400000">
              <a:off x="3796004" y="1502131"/>
              <a:ext cx="2733870" cy="3380857"/>
            </a:xfrm>
            <a:prstGeom prst="flowChartDocumen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37D9FC9C-3EC5-9164-C74F-9D578A5C41C2}"/>
                </a:ext>
              </a:extLst>
            </p:cNvPr>
            <p:cNvSpPr txBox="1"/>
            <p:nvPr/>
          </p:nvSpPr>
          <p:spPr>
            <a:xfrm>
              <a:off x="3935744" y="2269229"/>
              <a:ext cx="287744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Hogyha a jövőben tervezel dolgozatot </a:t>
              </a:r>
              <a:r>
                <a:rPr lang="hu-HU" sz="2400" dirty="0" err="1">
                  <a:solidFill>
                    <a:schemeClr val="bg1"/>
                  </a:solidFill>
                </a:rPr>
                <a:t>ITDK</a:t>
              </a:r>
              <a:r>
                <a:rPr lang="hu-HU" sz="2400" dirty="0">
                  <a:solidFill>
                    <a:schemeClr val="bg1"/>
                  </a:solidFill>
                </a:rPr>
                <a:t>-n indítani</a:t>
              </a:r>
            </a:p>
            <a:p>
              <a:endParaRPr lang="hu-HU" dirty="0"/>
            </a:p>
          </p:txBody>
        </p:sp>
      </p:grpSp>
      <p:pic>
        <p:nvPicPr>
          <p:cNvPr id="4" name="Kép 3" descr="A képen ruházat, Emberi arc, személy, mikrof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44AA89A-1F8C-FB47-E4CC-4F6E8251F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40" y="4141637"/>
            <a:ext cx="2682651" cy="25013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50365259-A6A2-3294-DF67-30E8B25223E0}"/>
              </a:ext>
            </a:extLst>
          </p:cNvPr>
          <p:cNvSpPr txBox="1"/>
          <p:nvPr/>
        </p:nvSpPr>
        <p:spPr>
          <a:xfrm>
            <a:off x="8350817" y="2245736"/>
            <a:ext cx="3185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Szeretnél egy baráti közösségnek a tagja lenni</a:t>
            </a:r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AF51AA8-1C40-6433-7305-4F43F244B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47" y="4265032"/>
            <a:ext cx="3170570" cy="2377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2B23C1F-459B-ECD2-DD78-086BB1120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2738"/>
          <a:stretch>
            <a:fillRect/>
          </a:stretch>
        </p:blipFill>
        <p:spPr bwMode="auto">
          <a:xfrm>
            <a:off x="8246414" y="4141637"/>
            <a:ext cx="3496457" cy="25013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B0BA-6884-3614-D8F3-D66C46782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ehér, papír, fekete-fehér, monokró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41345AE-6C65-1ADE-9B1B-EA419671E6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7F09792-6955-FCCE-2D8B-31980084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Milyen témában kutathatsz nálunk?</a:t>
            </a:r>
            <a:br>
              <a:rPr lang="hu-HU" sz="3600" dirty="0"/>
            </a:br>
            <a:r>
              <a:rPr lang="hu-HU" sz="3600" dirty="0"/>
              <a:t>többek között…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F400A8-91FF-8B19-FE88-125CC8E34044}"/>
              </a:ext>
            </a:extLst>
          </p:cNvPr>
          <p:cNvSpPr txBox="1"/>
          <p:nvPr/>
        </p:nvSpPr>
        <p:spPr>
          <a:xfrm>
            <a:off x="1194318" y="1450197"/>
            <a:ext cx="10498387" cy="543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Hová lett az állami felsőoktatás jelentős része az elmúlt 5 évben?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Hogyan védhetik a magyar települések az „önazonosságukat”?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Miért adósodnak el a helyi önkormányzatok?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A magyar közoktatás központosításának előnyei és hátrányai?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Merre tart a magyar közigazgatás fejlesztése?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Van-e stratégiája a magyar közigazgatásnak?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Vannak-e problémák a gyermekvédelmi igazgatásban?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Miért hasonlítják a kormányhivatalokat a „svájci bicskához”?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Fenntarthatók-e a helyi önkormányzatok?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Jól járunk-e a járásokkal?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Mitől lehet hatékonyabb egy közigazgatási szervezet?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Az elektronikus ügyintézés tényleges használhatósága állampolgári szemmel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421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DCC54-EED3-B616-4124-2333E737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ehér, papír, fekete-fehér, monokró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176C057-43FE-7AD5-5231-04BD2AC4C2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CFA7CC7-30C1-E61D-BD83-3A718B99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2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Milyen témában kutathatsz nálunk?</a:t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352B501-50BE-6D64-B561-3F7F6A757EE5}"/>
              </a:ext>
            </a:extLst>
          </p:cNvPr>
          <p:cNvSpPr txBox="1"/>
          <p:nvPr/>
        </p:nvSpPr>
        <p:spPr>
          <a:xfrm>
            <a:off x="426805" y="1158972"/>
            <a:ext cx="11195694" cy="5853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dirty="0"/>
              <a:t>Automatizált döntéshozatal a közigazgatásban: jogi és etikai kérdések</a:t>
            </a:r>
            <a:br>
              <a:rPr lang="hu-HU" dirty="0"/>
            </a:br>
            <a:r>
              <a:rPr lang="hu-HU" b="1" dirty="0"/>
              <a:t>Algoritmikus közigazgatás – dönthet-e „a rendszer”?</a:t>
            </a:r>
            <a:br>
              <a:rPr lang="hu-HU" dirty="0"/>
            </a:br>
            <a:r>
              <a:rPr lang="hu-HU" dirty="0"/>
              <a:t>Adatvagyon-gazdálkodás a modern államban</a:t>
            </a:r>
            <a:br>
              <a:rPr lang="hu-HU" dirty="0"/>
            </a:br>
            <a:r>
              <a:rPr lang="hu-HU" b="1" dirty="0"/>
              <a:t>Digitális egyenlőtlenségek és hozzáférés a közszolgáltatásokhoz</a:t>
            </a:r>
            <a:br>
              <a:rPr lang="hu-HU" dirty="0"/>
            </a:br>
            <a:r>
              <a:rPr lang="hu-HU" dirty="0"/>
              <a:t>Települési identitásvédelem jogi eszközei</a:t>
            </a:r>
            <a:br>
              <a:rPr lang="hu-HU" dirty="0"/>
            </a:br>
            <a:r>
              <a:rPr lang="hu-HU" b="1" dirty="0"/>
              <a:t>Ügyfélélmény a kormányablakokban (empirikus kutatás)</a:t>
            </a:r>
            <a:br>
              <a:rPr lang="hu-HU" b="1" dirty="0"/>
            </a:br>
            <a:r>
              <a:rPr lang="hu-HU" dirty="0"/>
              <a:t>Rendezett a rendészeti igazgatás?</a:t>
            </a:r>
            <a:br>
              <a:rPr lang="hu-HU" dirty="0"/>
            </a:br>
            <a:r>
              <a:rPr lang="hu-HU" b="1" dirty="0"/>
              <a:t>Ki</a:t>
            </a:r>
            <a:r>
              <a:rPr lang="hu-HU" dirty="0"/>
              <a:t> </a:t>
            </a:r>
            <a:r>
              <a:rPr lang="hu-HU" b="1" dirty="0"/>
              <a:t>felel a közbiztonságért a településen</a:t>
            </a:r>
            <a:r>
              <a:rPr lang="hu-HU" dirty="0"/>
              <a:t>?</a:t>
            </a:r>
            <a:br>
              <a:rPr lang="hu-HU" dirty="0"/>
            </a:br>
            <a:r>
              <a:rPr lang="hu-HU" dirty="0"/>
              <a:t>Gátak, maszkok, szirénák: ki mozgatja a szálakat vészhelyzetben?</a:t>
            </a:r>
            <a:br>
              <a:rPr lang="hu-HU" dirty="0"/>
            </a:br>
            <a:r>
              <a:rPr lang="hu-HU" b="1" dirty="0"/>
              <a:t>Közigazgatási jog: száraz paragrafusok vagy a mindennapi életünk láthatatlan váza?</a:t>
            </a:r>
            <a:br>
              <a:rPr lang="hu-HU" dirty="0"/>
            </a:br>
            <a:r>
              <a:rPr lang="hu-HU" dirty="0"/>
              <a:t>Döntött a gép: van-e fellebbezés a mesterséges intelligencia ellen a közigazgatásban?</a:t>
            </a:r>
            <a:br>
              <a:rPr lang="hu-HU" dirty="0"/>
            </a:br>
            <a:r>
              <a:rPr lang="hu-HU" b="1" dirty="0"/>
              <a:t>A bírósági felülvizsgálat korlátai - Ki őrzi az őrzőket?</a:t>
            </a:r>
            <a:br>
              <a:rPr lang="hu-HU" b="1" dirty="0"/>
            </a:br>
            <a:r>
              <a:rPr lang="hu-HU" dirty="0"/>
              <a:t>Hol kapcsolódik a közigazgatás és a nemzetbiztonság?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767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99D09-3ED0-7ABD-B7EA-3394FB0C6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394280-A69F-8E52-D5A7-06E7EE6B6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827" y="1692274"/>
            <a:ext cx="8972346" cy="1330844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Ha felkeltettük érdeklődésed </a:t>
            </a:r>
            <a:r>
              <a:rPr lang="hu-HU" sz="3200" dirty="0">
                <a:solidFill>
                  <a:schemeClr val="tx1"/>
                </a:solidFill>
              </a:rPr>
              <a:t>keress minket bátran</a:t>
            </a:r>
            <a:r>
              <a:rPr lang="hu-HU" sz="3200" dirty="0"/>
              <a:t> az alábbi</a:t>
            </a:r>
            <a:br>
              <a:rPr lang="hu-HU" sz="3200" dirty="0"/>
            </a:br>
            <a:r>
              <a:rPr lang="hu-HU" sz="3200" dirty="0"/>
              <a:t>elérhetőségeken: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C468A46-0BBE-B90B-8231-C4FBD643D92C}"/>
              </a:ext>
            </a:extLst>
          </p:cNvPr>
          <p:cNvSpPr txBox="1"/>
          <p:nvPr/>
        </p:nvSpPr>
        <p:spPr>
          <a:xfrm>
            <a:off x="7426453" y="3665240"/>
            <a:ext cx="3918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Tanszékvezető: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Prof. Dr. Kis Norbert</a:t>
            </a:r>
          </a:p>
          <a:p>
            <a:pPr algn="ctr"/>
            <a:r>
              <a:rPr lang="hu-HU" sz="2400" dirty="0" err="1">
                <a:solidFill>
                  <a:schemeClr val="bg1"/>
                </a:solidFill>
              </a:rPr>
              <a:t>Kis.Norbert@uni-nke.hu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D743650-561D-0A69-6CD0-D54DD0D63D3F}"/>
              </a:ext>
            </a:extLst>
          </p:cNvPr>
          <p:cNvSpPr txBox="1"/>
          <p:nvPr/>
        </p:nvSpPr>
        <p:spPr>
          <a:xfrm>
            <a:off x="7218959" y="5061511"/>
            <a:ext cx="4333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Tanszéki Demonstrátor: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Mrena Márton</a:t>
            </a:r>
          </a:p>
          <a:p>
            <a:pPr algn="ctr"/>
            <a:r>
              <a:rPr lang="hu-HU" sz="2400" dirty="0" err="1">
                <a:solidFill>
                  <a:schemeClr val="bg1"/>
                </a:solidFill>
              </a:rPr>
              <a:t>mrena122@gmail.com</a:t>
            </a:r>
            <a:endParaRPr lang="hu-HU" sz="2400" dirty="0">
              <a:solidFill>
                <a:schemeClr val="bg1"/>
              </a:solidFill>
            </a:endParaRP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355998FC-EF2F-4C2E-3A7F-FBA4830557C6}"/>
              </a:ext>
            </a:extLst>
          </p:cNvPr>
          <p:cNvGrpSpPr/>
          <p:nvPr/>
        </p:nvGrpSpPr>
        <p:grpSpPr>
          <a:xfrm>
            <a:off x="621624" y="4288703"/>
            <a:ext cx="4467570" cy="2677656"/>
            <a:chOff x="316158" y="4565014"/>
            <a:chExt cx="4467570" cy="2677656"/>
          </a:xfrm>
        </p:grpSpPr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31B802C8-1642-0CD6-349F-9E63B94076C5}"/>
                </a:ext>
              </a:extLst>
            </p:cNvPr>
            <p:cNvSpPr txBox="1"/>
            <p:nvPr/>
          </p:nvSpPr>
          <p:spPr>
            <a:xfrm>
              <a:off x="316158" y="4565014"/>
              <a:ext cx="4467570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400" b="1" dirty="0" err="1"/>
                <a:t>Oktatónik</a:t>
              </a:r>
              <a:r>
                <a:rPr lang="hu-HU" sz="2400" b="1" dirty="0"/>
                <a:t>:</a:t>
              </a:r>
            </a:p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Dr. Fekete Orsolya</a:t>
              </a:r>
            </a:p>
            <a:p>
              <a:pPr algn="ctr"/>
              <a:r>
                <a:rPr lang="hu-HU" sz="2400" dirty="0" err="1">
                  <a:solidFill>
                    <a:schemeClr val="bg1"/>
                  </a:solidFill>
                </a:rPr>
                <a:t>Fekete.Orsolya@uni-nke.hu</a:t>
              </a:r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Dr. Sáfrán József</a:t>
              </a:r>
            </a:p>
            <a:p>
              <a:pPr algn="ctr"/>
              <a:r>
                <a:rPr lang="hu-HU" sz="2400" dirty="0" err="1">
                  <a:solidFill>
                    <a:schemeClr val="bg1"/>
                  </a:solidFill>
                </a:rPr>
                <a:t>Safran.Jozsef@uni-nke.hu</a:t>
              </a:r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A3D26AFF-71F8-0230-258D-426A81524F9C}"/>
                </a:ext>
              </a:extLst>
            </p:cNvPr>
            <p:cNvCxnSpPr>
              <a:stCxn id="5" idx="1"/>
              <a:endCxn id="5" idx="3"/>
            </p:cNvCxnSpPr>
            <p:nvPr/>
          </p:nvCxnSpPr>
          <p:spPr>
            <a:xfrm>
              <a:off x="316158" y="5903842"/>
              <a:ext cx="446757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B34AA1E5-7205-B849-8576-CC5A50D46BC3}"/>
              </a:ext>
            </a:extLst>
          </p:cNvPr>
          <p:cNvSpPr txBox="1"/>
          <p:nvPr/>
        </p:nvSpPr>
        <p:spPr>
          <a:xfrm>
            <a:off x="639802" y="3065075"/>
            <a:ext cx="4431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TDK titkár:</a:t>
            </a:r>
          </a:p>
          <a:p>
            <a:pPr algn="ctr"/>
            <a:r>
              <a:rPr lang="hu-HU" sz="2400" dirty="0" err="1">
                <a:solidFill>
                  <a:schemeClr val="bg1"/>
                </a:solidFill>
              </a:rPr>
              <a:t>Demcsák</a:t>
            </a:r>
            <a:r>
              <a:rPr lang="hu-HU" sz="2400" dirty="0">
                <a:solidFill>
                  <a:schemeClr val="bg1"/>
                </a:solidFill>
              </a:rPr>
              <a:t> Erik</a:t>
            </a:r>
          </a:p>
          <a:p>
            <a:pPr algn="ctr"/>
            <a:r>
              <a:rPr lang="hu-HU" sz="2400" dirty="0" err="1">
                <a:solidFill>
                  <a:schemeClr val="bg1"/>
                </a:solidFill>
              </a:rPr>
              <a:t>demcsakerik26@gmail.com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153</TotalTime>
  <Words>348</Words>
  <Application>Microsoft Office PowerPoint</Application>
  <PresentationFormat>Szélesvásznú</PresentationFormat>
  <Paragraphs>45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ADLaM Display</vt:lpstr>
      <vt:lpstr>Arial</vt:lpstr>
      <vt:lpstr>Verdana</vt:lpstr>
      <vt:lpstr>Office-téma</vt:lpstr>
      <vt:lpstr>Közigazgatásjogi TDK</vt:lpstr>
      <vt:lpstr>Miért éri meg TDK-ban tagnak lenni?</vt:lpstr>
      <vt:lpstr>Mikor válaszd a közigjog TDK-t?</vt:lpstr>
      <vt:lpstr>Milyen témában kutathatsz nálunk? többek között…</vt:lpstr>
      <vt:lpstr>Milyen témában kutathatsz nálunk? </vt:lpstr>
      <vt:lpstr>Ha felkeltettük érdeklődésed keress minket bátran az alábbi elérhetőségeken: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Márton Mrena</cp:lastModifiedBy>
  <cp:revision>21</cp:revision>
  <dcterms:created xsi:type="dcterms:W3CDTF">2020-01-30T10:32:07Z</dcterms:created>
  <dcterms:modified xsi:type="dcterms:W3CDTF">2026-02-17T15:51:26Z</dcterms:modified>
</cp:coreProperties>
</file>